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7532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70334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exclusive benefits - only 27% currently subscribed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70334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670334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4180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Reward repeat buyers to strengthen the 80% loyal base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70334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670334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927628"/>
            <a:ext cx="3101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4180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Balance sales boosts with margin control on high-discount items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62795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627959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37567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 top-rated products like Gloves and Sandals in campaigns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62795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627959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37567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 on Young Adults and express-shipping users for maximum ROI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0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$59.76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Mean transaction value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satisfaction score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827" y="560070"/>
            <a:ext cx="6146244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Preparation Journey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827" y="1501973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2827" y="1825228"/>
            <a:ext cx="7718346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6" name="Text 3"/>
          <p:cNvSpPr/>
          <p:nvPr/>
        </p:nvSpPr>
        <p:spPr>
          <a:xfrm>
            <a:off x="712827" y="1972747"/>
            <a:ext cx="324778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2827" y="241304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Imported dataset, checked structure with pandas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2827" y="309514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2827" y="3418403"/>
            <a:ext cx="7718346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0" name="Text 7"/>
          <p:cNvSpPr/>
          <p:nvPr/>
        </p:nvSpPr>
        <p:spPr>
          <a:xfrm>
            <a:off x="712827" y="3565922"/>
            <a:ext cx="269402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12827" y="4006215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Imputed 37 missing review ratings using category medians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2827" y="4688324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2827" y="5011579"/>
            <a:ext cx="7718346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4" name="Text 11"/>
          <p:cNvSpPr/>
          <p:nvPr/>
        </p:nvSpPr>
        <p:spPr>
          <a:xfrm>
            <a:off x="712827" y="515909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2827" y="559939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Created age groups and purchase frequency metrics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2827" y="628149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12827" y="6604754"/>
            <a:ext cx="7718346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8" name="Text 15"/>
          <p:cNvSpPr/>
          <p:nvPr/>
        </p:nvSpPr>
        <p:spPr>
          <a:xfrm>
            <a:off x="712827" y="6752273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2827" y="7192566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Connected to PostgreSQL for advanced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71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32878"/>
            <a:ext cx="2891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14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Male customers drive 68% of total revenue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0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Male: $157,890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231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Female: $75,191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932878"/>
            <a:ext cx="3253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Group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514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Young Adults lead revenue generation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080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5231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965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Adult: $55,978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618053"/>
            <a:ext cx="75709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Performance Leaders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527" y="2359581"/>
            <a:ext cx="3673078" cy="2208967"/>
          </a:xfrm>
          <a:prstGeom prst="roundRect">
            <a:avLst>
              <a:gd name="adj" fmla="val 915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18818" y="2591872"/>
            <a:ext cx="674132" cy="674132"/>
          </a:xfrm>
          <a:prstGeom prst="roundRect">
            <a:avLst>
              <a:gd name="adj" fmla="val 13562753"/>
            </a:avLst>
          </a:prstGeom>
          <a:solidFill>
            <a:srgbClr val="FF704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198" y="2777133"/>
            <a:ext cx="303371" cy="3033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18818" y="3490674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18818" y="3976688"/>
            <a:ext cx="320849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rated: 3.86 stars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4276" y="2359581"/>
            <a:ext cx="3673197" cy="2208967"/>
          </a:xfrm>
          <a:prstGeom prst="roundRect">
            <a:avLst>
              <a:gd name="adj" fmla="val 915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6567" y="2591872"/>
            <a:ext cx="674132" cy="674132"/>
          </a:xfrm>
          <a:prstGeom prst="roundRect">
            <a:avLst>
              <a:gd name="adj" fmla="val 13562753"/>
            </a:avLst>
          </a:prstGeom>
          <a:solidFill>
            <a:srgbClr val="FF704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947" y="2777133"/>
            <a:ext cx="303371" cy="3033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6567" y="3490674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6567" y="3976688"/>
            <a:ext cx="320861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Second best: 3.84 stars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86527" y="4793218"/>
            <a:ext cx="7570946" cy="2208967"/>
          </a:xfrm>
          <a:prstGeom prst="roundRect">
            <a:avLst>
              <a:gd name="adj" fmla="val 915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18818" y="5025509"/>
            <a:ext cx="674132" cy="674132"/>
          </a:xfrm>
          <a:prstGeom prst="roundRect">
            <a:avLst>
              <a:gd name="adj" fmla="val 13562753"/>
            </a:avLst>
          </a:prstGeom>
          <a:solidFill>
            <a:srgbClr val="FF704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4198" y="5210770"/>
            <a:ext cx="303371" cy="3033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18818" y="5924312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18818" y="6410325"/>
            <a:ext cx="710636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 performer: 3.82 stars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86527" y="7254954"/>
            <a:ext cx="757094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Top-rated products show consistent quality across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181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601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used discounts but spent above average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39227"/>
            <a:ext cx="4056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2037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Hat: 50% discount rate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6256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Sneakers: 49.66%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0476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Coat: 49.07%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4696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Sweater: 48.17%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8916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Pants: 47.37%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64773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21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219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05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05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640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6408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80% of customer base classified as loyal - strong retention foundation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2458"/>
            <a:ext cx="8874681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Status Reality Check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2609850" y="3196590"/>
            <a:ext cx="2734151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27%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813" y="1807250"/>
            <a:ext cx="3334464" cy="33344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87704" y="5419487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7954" y="5900142"/>
            <a:ext cx="639830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1,053 customers with subscriptions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86042" y="3196590"/>
            <a:ext cx="2734151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73%</a:t>
            </a:r>
            <a:endParaRPr lang="en-US" sz="4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004" y="1807250"/>
            <a:ext cx="3334464" cy="33344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63896" y="5419487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54027" y="5900142"/>
            <a:ext cx="639841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2,847 customers without subscriptions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77954" y="6705838"/>
            <a:ext cx="62661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Avg Spend: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Subscribers $59.49 vs Non-subscribers $59.87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93925" y="6705838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Repeat Buyers: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958 subscribers vs 2,518 non-subscribers with 5+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898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Power BI dashboard provides real-time insights into customer behavior, revenue trends, and product performance across all segments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2025-12-15T06:50:39Z</dcterms:created>
  <dcterms:modified xsi:type="dcterms:W3CDTF">2025-12-15T06:50:39Z</dcterms:modified>
</cp:coreProperties>
</file>